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5143500" type="screen16x9"/>
  <p:notesSz cx="6797675" cy="9926638"/>
  <p:defaultTextStyle>
    <a:defPPr>
      <a:defRPr lang="it-IT"/>
    </a:defPPr>
    <a:lvl1pPr algn="l" defTabSz="4566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6675" algn="l" defTabSz="4566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3350" algn="l" defTabSz="4566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0025" algn="l" defTabSz="4566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6700" algn="l" defTabSz="4566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3375" algn="l" defTabSz="91335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0047" algn="l" defTabSz="91335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196720" algn="l" defTabSz="91335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3392" algn="l" defTabSz="91335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>
          <p15:clr>
            <a:srgbClr val="A4A3A4"/>
          </p15:clr>
        </p15:guide>
        <p15:guide id="2">
          <p15:clr>
            <a:srgbClr val="A4A3A4"/>
          </p15:clr>
        </p15:guide>
        <p15:guide id="3" orient="horz" pos="3072">
          <p15:clr>
            <a:srgbClr val="A4A3A4"/>
          </p15:clr>
        </p15:guide>
        <p15:guide id="4" orient="horz" pos="462">
          <p15:clr>
            <a:srgbClr val="A4A3A4"/>
          </p15:clr>
        </p15:guide>
        <p15:guide id="5" pos="959">
          <p15:clr>
            <a:srgbClr val="A4A3A4"/>
          </p15:clr>
        </p15:guide>
        <p15:guide id="6" pos="2472">
          <p15:clr>
            <a:srgbClr val="A4A3A4"/>
          </p15:clr>
        </p15:guide>
        <p15:guide id="7" pos="2744">
          <p15:clr>
            <a:srgbClr val="A4A3A4"/>
          </p15:clr>
        </p15:guide>
        <p15:guide id="8" pos="5602">
          <p15:clr>
            <a:srgbClr val="A4A3A4"/>
          </p15:clr>
        </p15:guide>
        <p15:guide id="9" pos="1210">
          <p15:clr>
            <a:srgbClr val="A4A3A4"/>
          </p15:clr>
        </p15:guide>
        <p15:guide id="10" orient="horz" pos="1030">
          <p15:clr>
            <a:srgbClr val="A4A3A4"/>
          </p15:clr>
        </p15:guide>
        <p15:guide id="11" pos="1791">
          <p15:clr>
            <a:srgbClr val="A4A3A4"/>
          </p15:clr>
        </p15:guide>
        <p15:guide id="12" orient="horz" pos="1529">
          <p15:clr>
            <a:srgbClr val="A4A3A4"/>
          </p15:clr>
        </p15:guide>
        <p15:guide id="13" orient="horz" pos="804">
          <p15:clr>
            <a:srgbClr val="A4A3A4"/>
          </p15:clr>
        </p15:guide>
        <p15:guide id="14" pos="2608">
          <p15:clr>
            <a:srgbClr val="A4A3A4"/>
          </p15:clr>
        </p15:guide>
        <p15:guide id="15" orient="horz" pos="1620">
          <p15:clr>
            <a:srgbClr val="A4A3A4"/>
          </p15:clr>
        </p15:guide>
        <p15:guide id="16" pos="2880">
          <p15:clr>
            <a:srgbClr val="A4A3A4"/>
          </p15:clr>
        </p15:guide>
        <p15:guide id="17" pos="17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741F"/>
    <a:srgbClr val="333399"/>
    <a:srgbClr val="66C1EA"/>
    <a:srgbClr val="FF9900"/>
    <a:srgbClr val="F2F575"/>
    <a:srgbClr val="93CDDD"/>
    <a:srgbClr val="FF6600"/>
    <a:srgbClr val="FF765B"/>
    <a:srgbClr val="DB9A38"/>
    <a:srgbClr val="537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9723" autoAdjust="0"/>
  </p:normalViewPr>
  <p:slideViewPr>
    <p:cSldViewPr snapToObjects="1">
      <p:cViewPr varScale="1">
        <p:scale>
          <a:sx n="135" d="100"/>
          <a:sy n="135" d="100"/>
        </p:scale>
        <p:origin x="1152" y="126"/>
      </p:cViewPr>
      <p:guideLst>
        <p:guide orient="horz" pos="305"/>
        <p:guide/>
        <p:guide orient="horz" pos="3072"/>
        <p:guide orient="horz" pos="462"/>
        <p:guide pos="959"/>
        <p:guide pos="2472"/>
        <p:guide pos="2744"/>
        <p:guide pos="5602"/>
        <p:guide pos="1210"/>
        <p:guide orient="horz" pos="1030"/>
        <p:guide pos="1791"/>
        <p:guide orient="horz" pos="1529"/>
        <p:guide orient="horz" pos="804"/>
        <p:guide pos="2608"/>
        <p:guide orient="horz" pos="1620"/>
        <p:guide pos="2880"/>
        <p:guide pos="17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26" d="100"/>
          <a:sy n="126" d="100"/>
        </p:scale>
        <p:origin x="2232" y="21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62" cy="495794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295" y="0"/>
            <a:ext cx="2945862" cy="495794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31E9EEC-E8E1-4A0B-B025-6E2D38484AE6}" type="datetime1">
              <a:rPr lang="it-IT"/>
              <a:pPr>
                <a:defRPr/>
              </a:pPr>
              <a:t>15/03/2022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9305"/>
            <a:ext cx="2945862" cy="49579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295" y="9429305"/>
            <a:ext cx="2945862" cy="495794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97DAFA6D-D48F-4371-B3E4-9521176135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0361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62" cy="495794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295" y="0"/>
            <a:ext cx="2945862" cy="495794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33FCDCF-A74E-41F5-B981-15AA156C6302}" type="datetime1">
              <a:rPr lang="it-IT"/>
              <a:pPr>
                <a:defRPr/>
              </a:pPr>
              <a:t>15/03/2022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65" y="4714652"/>
            <a:ext cx="5438748" cy="4466756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9305"/>
            <a:ext cx="2945862" cy="49579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295" y="9429305"/>
            <a:ext cx="2945862" cy="495794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B3B9D70-CD31-4B18-B24F-97246B96C1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621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6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6675" algn="l" defTabSz="456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3350" algn="l" defTabSz="456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0025" algn="l" defTabSz="456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6700" algn="l" defTabSz="456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3375" algn="l" defTabSz="4566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47" algn="l" defTabSz="4566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720" algn="l" defTabSz="4566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92" algn="l" defTabSz="4566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3B9D70-CD31-4B18-B24F-97246B96C143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26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66624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ele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D895EE4C-1CEC-7845-BAF7-2CC09A6842A1}"/>
              </a:ext>
            </a:extLst>
          </p:cNvPr>
          <p:cNvSpPr/>
          <p:nvPr userDrawn="1"/>
        </p:nvSpPr>
        <p:spPr>
          <a:xfrm>
            <a:off x="0" y="4243500"/>
            <a:ext cx="9144000" cy="900000"/>
          </a:xfrm>
          <a:prstGeom prst="rect">
            <a:avLst/>
          </a:prstGeom>
          <a:gradFill>
            <a:gsLst>
              <a:gs pos="0">
                <a:srgbClr val="93CDDD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66B54A9-0102-E247-908F-221D41E8C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20000" cy="4435714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AD59037D-FA65-3441-92A1-04F37F71ADDA}"/>
              </a:ext>
            </a:extLst>
          </p:cNvPr>
          <p:cNvSpPr/>
          <p:nvPr userDrawn="1"/>
        </p:nvSpPr>
        <p:spPr>
          <a:xfrm>
            <a:off x="720000" y="0"/>
            <a:ext cx="288000" cy="792000"/>
          </a:xfrm>
          <a:prstGeom prst="rect">
            <a:avLst/>
          </a:prstGeom>
          <a:solidFill>
            <a:srgbClr val="DB9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5EE9DDD-3AFA-E04B-9ACA-8BC9DF5301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00" y="4659982"/>
            <a:ext cx="1476000" cy="340353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ele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E63D669-FBAA-6642-864C-505E6AB010B8}"/>
              </a:ext>
            </a:extLst>
          </p:cNvPr>
          <p:cNvSpPr/>
          <p:nvPr userDrawn="1"/>
        </p:nvSpPr>
        <p:spPr>
          <a:xfrm>
            <a:off x="0" y="4243500"/>
            <a:ext cx="9144000" cy="900000"/>
          </a:xfrm>
          <a:prstGeom prst="rect">
            <a:avLst/>
          </a:prstGeom>
          <a:gradFill>
            <a:gsLst>
              <a:gs pos="0">
                <a:srgbClr val="93CDDD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66B54A9-0102-E247-908F-221D41E8C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20000" cy="443571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996BD16-5351-324A-A1EC-AA26C85280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496" y="4470364"/>
            <a:ext cx="1368152" cy="673136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AD59037D-FA65-3441-92A1-04F37F71ADDA}"/>
              </a:ext>
            </a:extLst>
          </p:cNvPr>
          <p:cNvSpPr/>
          <p:nvPr userDrawn="1"/>
        </p:nvSpPr>
        <p:spPr>
          <a:xfrm>
            <a:off x="720000" y="0"/>
            <a:ext cx="288000" cy="792000"/>
          </a:xfrm>
          <a:prstGeom prst="rect">
            <a:avLst/>
          </a:prstGeom>
          <a:solidFill>
            <a:srgbClr val="DB9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125320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ele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9DA3945A-9391-D84D-A5E0-0944FFC1D454}"/>
              </a:ext>
            </a:extLst>
          </p:cNvPr>
          <p:cNvSpPr/>
          <p:nvPr userDrawn="1"/>
        </p:nvSpPr>
        <p:spPr>
          <a:xfrm>
            <a:off x="0" y="4243500"/>
            <a:ext cx="9144000" cy="900000"/>
          </a:xfrm>
          <a:prstGeom prst="rect">
            <a:avLst/>
          </a:prstGeom>
          <a:gradFill>
            <a:gsLst>
              <a:gs pos="0">
                <a:srgbClr val="93CDDD"/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66B54A9-0102-E247-908F-221D41E8C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20000" cy="4435714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AD59037D-FA65-3441-92A1-04F37F71ADDA}"/>
              </a:ext>
            </a:extLst>
          </p:cNvPr>
          <p:cNvSpPr/>
          <p:nvPr userDrawn="1"/>
        </p:nvSpPr>
        <p:spPr>
          <a:xfrm>
            <a:off x="720000" y="0"/>
            <a:ext cx="288000" cy="792000"/>
          </a:xfrm>
          <a:prstGeom prst="rect">
            <a:avLst/>
          </a:prstGeom>
          <a:solidFill>
            <a:srgbClr val="DB9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FB214C-D8DE-CA4A-9EFD-44FF7B58A7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080" y="4659982"/>
            <a:ext cx="1476000" cy="34035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86DAF5D-590B-0842-B669-49D99E9EC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7374"/>
          <a:stretch/>
        </p:blipFill>
        <p:spPr>
          <a:xfrm>
            <a:off x="35496" y="4470364"/>
            <a:ext cx="720000" cy="6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6815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335" tIns="45663" rIns="91335" bIns="45663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A7921AC-F6EB-47E2-9EE8-56262F96E1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8" r:id="rId2"/>
    <p:sldLayoutId id="2147483900" r:id="rId3"/>
    <p:sldLayoutId id="2147483901" r:id="rId4"/>
  </p:sldLayoutIdLst>
  <p:transition spd="med">
    <p:push dir="u"/>
  </p:transition>
  <p:hf hdr="0" ftr="0" dt="0"/>
  <p:txStyles>
    <p:titleStyle>
      <a:lvl1pPr algn="ctr" defTabSz="456675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66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66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66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66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6675" algn="ctr" defTabSz="4566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350" algn="ctr" defTabSz="4566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025" algn="ctr" defTabSz="4566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700" algn="ctr" defTabSz="4566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09" indent="-342509" algn="l" defTabSz="4566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095" indent="-285420" algn="l" defTabSz="4566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681" indent="-228337" algn="l" defTabSz="4566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356" indent="-228337" algn="l" defTabSz="4566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030" indent="-228337" algn="l" defTabSz="4566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1705" indent="-228337" algn="l" defTabSz="4566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80" indent="-228337" algn="l" defTabSz="4566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55" indent="-228337" algn="l" defTabSz="4566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30" indent="-228337" algn="l" defTabSz="4566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6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5" algn="l" defTabSz="456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0" algn="l" defTabSz="456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25" algn="l" defTabSz="456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00" algn="l" defTabSz="456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75" algn="l" defTabSz="456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47" algn="l" defTabSz="456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20" algn="l" defTabSz="456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392" algn="l" defTabSz="4566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C50DC9C-7537-6F4E-AE0B-023B5F30C2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057"/>
          <a:stretch/>
        </p:blipFill>
        <p:spPr>
          <a:xfrm>
            <a:off x="2378" y="-5"/>
            <a:ext cx="3636000" cy="365187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5DCE79A-05B8-5244-981D-5E43123F0F98}"/>
              </a:ext>
            </a:extLst>
          </p:cNvPr>
          <p:cNvSpPr/>
          <p:nvPr/>
        </p:nvSpPr>
        <p:spPr>
          <a:xfrm>
            <a:off x="3636000" y="-1"/>
            <a:ext cx="288000" cy="5143501"/>
          </a:xfrm>
          <a:prstGeom prst="rect">
            <a:avLst/>
          </a:prstGeom>
          <a:solidFill>
            <a:srgbClr val="DB9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DBEBB30-31F2-9241-81A5-D579B1F94B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-70416" y="455344"/>
            <a:ext cx="2211622" cy="221162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7611CC21-3C4D-4B66-B5A5-F50EBD38720F}"/>
              </a:ext>
            </a:extLst>
          </p:cNvPr>
          <p:cNvSpPr/>
          <p:nvPr/>
        </p:nvSpPr>
        <p:spPr>
          <a:xfrm>
            <a:off x="-32700" y="3490718"/>
            <a:ext cx="3740902" cy="6725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it-IT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it-IT" dirty="0">
                <a:solidFill>
                  <a:srgbClr val="AD741F"/>
                </a:solidFill>
                <a:latin typeface="Century Gothic" panose="020B0502020202020204" pitchFamily="34" charset="0"/>
              </a:rPr>
              <a:t>Webinar </a:t>
            </a:r>
            <a:r>
              <a:rPr lang="it-IT" sz="2800" dirty="0">
                <a:solidFill>
                  <a:srgbClr val="AD741F"/>
                </a:solidFill>
                <a:latin typeface="Century Gothic" panose="020B0502020202020204" pitchFamily="34" charset="0"/>
              </a:rPr>
              <a:t>29 marzo 2022</a:t>
            </a:r>
          </a:p>
          <a:p>
            <a:endParaRPr lang="it-IT" sz="900" dirty="0">
              <a:solidFill>
                <a:srgbClr val="AD741F"/>
              </a:solidFill>
              <a:latin typeface="Century Gothic" panose="020B0502020202020204" pitchFamily="34" charset="0"/>
            </a:endParaRPr>
          </a:p>
          <a:p>
            <a:r>
              <a:rPr lang="it-IT" sz="1400" dirty="0">
                <a:solidFill>
                  <a:srgbClr val="AD741F"/>
                </a:solidFill>
                <a:latin typeface="Century Gothic" panose="020B0502020202020204" pitchFamily="34" charset="0"/>
              </a:rPr>
              <a:t>Dalle 14.30 alle 16.30</a:t>
            </a:r>
          </a:p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2A8716-2696-4AAC-B453-76B3C7405D8D}"/>
              </a:ext>
            </a:extLst>
          </p:cNvPr>
          <p:cNvSpPr txBox="1"/>
          <p:nvPr/>
        </p:nvSpPr>
        <p:spPr>
          <a:xfrm>
            <a:off x="2377" y="2697753"/>
            <a:ext cx="3646513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Materie plastiche </a:t>
            </a:r>
          </a:p>
          <a:p>
            <a:r>
              <a:rPr lang="it-IT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C</a:t>
            </a:r>
            <a:r>
              <a:rPr lang="it-IT" sz="1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risi dell’energia e delle materie prime</a:t>
            </a:r>
          </a:p>
          <a:p>
            <a:r>
              <a:rPr lang="it-IT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Scenari del settore</a:t>
            </a:r>
            <a:endParaRPr lang="it-IT" sz="1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063F806-17A7-4C79-B616-74C4E049192C}"/>
              </a:ext>
            </a:extLst>
          </p:cNvPr>
          <p:cNvSpPr/>
          <p:nvPr/>
        </p:nvSpPr>
        <p:spPr>
          <a:xfrm>
            <a:off x="3995936" y="357000"/>
            <a:ext cx="4936401" cy="454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b="1" dirty="0">
                <a:solidFill>
                  <a:srgbClr val="AD741F"/>
                </a:solidFill>
                <a:latin typeface="Century Gothic" panose="020B0502020202020204" pitchFamily="34" charset="0"/>
              </a:rPr>
              <a:t>14,30</a:t>
            </a:r>
          </a:p>
          <a:p>
            <a:r>
              <a:rPr lang="it-IT" sz="105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Saluti e introduzione del Presidente Unionplast, Marco Bergaglio</a:t>
            </a:r>
          </a:p>
          <a:p>
            <a:endParaRPr lang="it-IT" sz="105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it-IT" sz="900" b="1" dirty="0">
                <a:solidFill>
                  <a:srgbClr val="AD741F"/>
                </a:solidFill>
                <a:latin typeface="Century Gothic" panose="020B0502020202020204" pitchFamily="34" charset="0"/>
              </a:rPr>
              <a:t>14,40</a:t>
            </a:r>
          </a:p>
          <a:p>
            <a:r>
              <a:rPr lang="it-IT" sz="105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La trasformazione delle materie plastiche in Italia </a:t>
            </a:r>
          </a:p>
          <a:p>
            <a:r>
              <a:rPr lang="it-IT" sz="105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Luci e ombre nel 2022</a:t>
            </a:r>
            <a:r>
              <a:rPr lang="it-IT" sz="1050" b="1" dirty="0">
                <a:latin typeface="Century Gothic" panose="020B0502020202020204" pitchFamily="34" charset="0"/>
              </a:rPr>
              <a:t> </a:t>
            </a:r>
            <a:r>
              <a:rPr lang="it-IT" sz="900" b="1" dirty="0">
                <a:solidFill>
                  <a:srgbClr val="AD741F"/>
                </a:solidFill>
                <a:latin typeface="Century Gothic" panose="020B0502020202020204" pitchFamily="34" charset="0"/>
              </a:rPr>
              <a:t>- Paolo Arcelli – Plastic Consult Srl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9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Breve introduzione e andamento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9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Impatti del nuovo contesto storico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9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Driver 2022 e prospettive a breve termine</a:t>
            </a:r>
            <a:r>
              <a:rPr lang="it-IT" sz="1050" dirty="0">
                <a:solidFill>
                  <a:srgbClr val="000099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it-IT" sz="105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it-IT" sz="900" b="1" dirty="0">
                <a:solidFill>
                  <a:srgbClr val="AD741F"/>
                </a:solidFill>
                <a:latin typeface="Century Gothic" panose="020B0502020202020204" pitchFamily="34" charset="0"/>
              </a:rPr>
              <a:t>15,00</a:t>
            </a:r>
          </a:p>
          <a:p>
            <a:r>
              <a:rPr lang="it-IT" sz="105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Outlook Materie Plastiche 2022 </a:t>
            </a:r>
            <a:r>
              <a:rPr lang="it-IT" sz="900" b="1" dirty="0">
                <a:solidFill>
                  <a:srgbClr val="AD741F"/>
                </a:solidFill>
                <a:latin typeface="Century Gothic" panose="020B0502020202020204" pitchFamily="34" charset="0"/>
              </a:rPr>
              <a:t>- Ezio Filippi – Chemorbis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99"/>
                </a:solidFill>
                <a:latin typeface="Century Gothic" panose="020B0502020202020204" pitchFamily="34" charset="0"/>
              </a:rPr>
              <a:t>Prezzi dei polimeri durante la pandemia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99"/>
                </a:solidFill>
                <a:latin typeface="Century Gothic" panose="020B0502020202020204" pitchFamily="34" charset="0"/>
              </a:rPr>
              <a:t>Impatto della pandemia sull’import dei polimeri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99"/>
                </a:solidFill>
                <a:latin typeface="Century Gothic" panose="020B0502020202020204" pitchFamily="34" charset="0"/>
              </a:rPr>
              <a:t>Logistica, mancanza materiali, costi energetici...cosa altro ci aspetta?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99"/>
                </a:solidFill>
                <a:latin typeface="Century Gothic" panose="020B0502020202020204" pitchFamily="34" charset="0"/>
              </a:rPr>
              <a:t>Previsioni Prezzi 2022</a:t>
            </a:r>
          </a:p>
          <a:p>
            <a:endParaRPr lang="it-IT" sz="1050" dirty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endParaRPr lang="it-IT" sz="1050" dirty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r>
              <a:rPr lang="it-IT" sz="900" b="1" dirty="0">
                <a:solidFill>
                  <a:srgbClr val="AD741F"/>
                </a:solidFill>
                <a:latin typeface="Century Gothic" panose="020B0502020202020204" pitchFamily="34" charset="0"/>
              </a:rPr>
              <a:t>15,30</a:t>
            </a:r>
          </a:p>
          <a:p>
            <a:r>
              <a:rPr lang="it-IT" sz="105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European Energy Crunch: </a:t>
            </a:r>
            <a:r>
              <a:rPr lang="it-IT" sz="1050" dirty="0">
                <a:solidFill>
                  <a:srgbClr val="000099"/>
                </a:solidFill>
                <a:latin typeface="Century Gothic" panose="020B0502020202020204" pitchFamily="34" charset="0"/>
              </a:rPr>
              <a:t>come reagire al caro bollette -             </a:t>
            </a:r>
            <a:r>
              <a:rPr lang="it-IT" sz="900" b="1" dirty="0">
                <a:solidFill>
                  <a:srgbClr val="AD741F"/>
                </a:solidFill>
                <a:latin typeface="Century Gothic" panose="020B0502020202020204" pitchFamily="34" charset="0"/>
              </a:rPr>
              <a:t>Giandonato Loporcaro – Esperto Energia Srl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99"/>
                </a:solidFill>
                <a:latin typeface="Century Gothic" panose="020B0502020202020204" pitchFamily="34" charset="0"/>
              </a:rPr>
              <a:t>Analisi attuale situazione mercati e quotazioni forward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99"/>
                </a:solidFill>
                <a:latin typeface="Century Gothic" panose="020B0502020202020204" pitchFamily="34" charset="0"/>
              </a:rPr>
              <a:t>Volatilità e crisi degli operatori di mercato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99"/>
                </a:solidFill>
                <a:latin typeface="Century Gothic" panose="020B0502020202020204" pitchFamily="34" charset="0"/>
              </a:rPr>
              <a:t>Possibili strategie di approvvigionamento per il futuro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99"/>
                </a:solidFill>
                <a:latin typeface="Century Gothic" panose="020B0502020202020204" pitchFamily="34" charset="0"/>
              </a:rPr>
              <a:t>Sintesi degli attuali interventi del Governo Italiano</a:t>
            </a:r>
          </a:p>
          <a:p>
            <a:endParaRPr lang="it-IT" sz="1050" dirty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r>
              <a:rPr lang="it-IT" sz="900" b="1" dirty="0">
                <a:solidFill>
                  <a:srgbClr val="AD741F"/>
                </a:solidFill>
                <a:latin typeface="Century Gothic" panose="020B0502020202020204" pitchFamily="34" charset="0"/>
              </a:rPr>
              <a:t>16,00</a:t>
            </a:r>
          </a:p>
          <a:p>
            <a:r>
              <a:rPr lang="it-IT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Conclusioni e Q&amp;A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9C5F4C5-4A5E-42D4-A3EC-C8FED33E61E8}"/>
              </a:ext>
            </a:extLst>
          </p:cNvPr>
          <p:cNvSpPr txBox="1"/>
          <p:nvPr/>
        </p:nvSpPr>
        <p:spPr>
          <a:xfrm>
            <a:off x="3926378" y="0"/>
            <a:ext cx="52152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Programma</a:t>
            </a:r>
            <a:endParaRPr lang="it-IT" sz="1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41A65E7-57F5-274E-AF4C-E4C0BA247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515" y="4710923"/>
            <a:ext cx="2009485" cy="4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301"/>
      </p:ext>
    </p:extLst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</TotalTime>
  <Words>156</Words>
  <Application>Microsoft Office PowerPoint</Application>
  <PresentationFormat>Presentazione su schermo (16:9)</PresentationFormat>
  <Paragraphs>37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Century Gothic</vt:lpstr>
      <vt:lpstr>Copertina</vt:lpstr>
      <vt:lpstr>Presentazione standard di PowerPoint</vt:lpstr>
    </vt:vector>
  </TitlesOfParts>
  <Company>Sirap Gema 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Fabrizio Scribano</dc:creator>
  <cp:lastModifiedBy>Libero Cantarella</cp:lastModifiedBy>
  <cp:revision>512</cp:revision>
  <cp:lastPrinted>2019-08-26T07:55:02Z</cp:lastPrinted>
  <dcterms:created xsi:type="dcterms:W3CDTF">2019-06-26T10:07:12Z</dcterms:created>
  <dcterms:modified xsi:type="dcterms:W3CDTF">2022-03-15T16:04:30Z</dcterms:modified>
</cp:coreProperties>
</file>